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6" r:id="rId3"/>
    <p:sldMasterId id="2147483699" r:id="rId4"/>
    <p:sldMasterId id="2147483712" r:id="rId5"/>
  </p:sldMasterIdLst>
  <p:notesMasterIdLst>
    <p:notesMasterId r:id="rId102"/>
  </p:notesMasterIdLst>
  <p:sldIdLst>
    <p:sldId id="330" r:id="rId6"/>
    <p:sldId id="518" r:id="rId7"/>
    <p:sldId id="586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595" r:id="rId16"/>
    <p:sldId id="587" r:id="rId17"/>
    <p:sldId id="585" r:id="rId18"/>
    <p:sldId id="582" r:id="rId19"/>
    <p:sldId id="525" r:id="rId20"/>
    <p:sldId id="530" r:id="rId21"/>
    <p:sldId id="350" r:id="rId22"/>
    <p:sldId id="570" r:id="rId23"/>
    <p:sldId id="352" r:id="rId24"/>
    <p:sldId id="353" r:id="rId25"/>
    <p:sldId id="571" r:id="rId26"/>
    <p:sldId id="355" r:id="rId27"/>
    <p:sldId id="572" r:id="rId28"/>
    <p:sldId id="573" r:id="rId29"/>
    <p:sldId id="358" r:id="rId30"/>
    <p:sldId id="574" r:id="rId31"/>
    <p:sldId id="360" r:id="rId32"/>
    <p:sldId id="361" r:id="rId33"/>
    <p:sldId id="362" r:id="rId34"/>
    <p:sldId id="532" r:id="rId35"/>
    <p:sldId id="533" r:id="rId36"/>
    <p:sldId id="534" r:id="rId37"/>
    <p:sldId id="535" r:id="rId38"/>
    <p:sldId id="339" r:id="rId39"/>
    <p:sldId id="540" r:id="rId40"/>
    <p:sldId id="541" r:id="rId41"/>
    <p:sldId id="542" r:id="rId42"/>
    <p:sldId id="543" r:id="rId43"/>
    <p:sldId id="544" r:id="rId44"/>
    <p:sldId id="545" r:id="rId45"/>
    <p:sldId id="354" r:id="rId46"/>
    <p:sldId id="563" r:id="rId47"/>
    <p:sldId id="564" r:id="rId48"/>
    <p:sldId id="596" r:id="rId49"/>
    <p:sldId id="565" r:id="rId50"/>
    <p:sldId id="566" r:id="rId51"/>
    <p:sldId id="567" r:id="rId52"/>
    <p:sldId id="568" r:id="rId53"/>
    <p:sldId id="440" r:id="rId54"/>
    <p:sldId id="447" r:id="rId55"/>
    <p:sldId id="448" r:id="rId56"/>
    <p:sldId id="449" r:id="rId57"/>
    <p:sldId id="366" r:id="rId58"/>
    <p:sldId id="367" r:id="rId59"/>
    <p:sldId id="404" r:id="rId60"/>
    <p:sldId id="370" r:id="rId61"/>
    <p:sldId id="400" r:id="rId62"/>
    <p:sldId id="371" r:id="rId63"/>
    <p:sldId id="40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583" r:id="rId89"/>
    <p:sldId id="515" r:id="rId90"/>
    <p:sldId id="575" r:id="rId91"/>
    <p:sldId id="576" r:id="rId92"/>
    <p:sldId id="577" r:id="rId93"/>
    <p:sldId id="578" r:id="rId94"/>
    <p:sldId id="584" r:id="rId95"/>
    <p:sldId id="597" r:id="rId96"/>
    <p:sldId id="581" r:id="rId97"/>
    <p:sldId id="579" r:id="rId98"/>
    <p:sldId id="580" r:id="rId99"/>
    <p:sldId id="340" r:id="rId100"/>
    <p:sldId id="562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16"/>
    <p:restoredTop sz="96140"/>
  </p:normalViewPr>
  <p:slideViewPr>
    <p:cSldViewPr snapToGrid="0" snapToObjects="1">
      <p:cViewPr varScale="1">
        <p:scale>
          <a:sx n="140" d="100"/>
          <a:sy n="140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891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16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962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8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604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8454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396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715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262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94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181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84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532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54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95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098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014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876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366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95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031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5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009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979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521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3694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783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981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98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0020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057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328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391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4272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81517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1451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1928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157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16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10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6284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3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5088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048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925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E38463-D7D2-48E0-9845-AEDC12745945}" type="slidenum">
              <a:rPr lang="en-US" altLang="en-US" sz="1200"/>
              <a:pPr/>
              <a:t>53</a:t>
            </a:fld>
            <a:endParaRPr lang="en-US" altLang="en-US" sz="1200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283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36DD89-DA79-48DA-B783-0C850F9C3712}" type="slidenum">
              <a:rPr lang="en-US" altLang="en-US" sz="1200"/>
              <a:pPr/>
              <a:t>54</a:t>
            </a:fld>
            <a:endParaRPr lang="en-US" altLang="en-US" sz="1200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8737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79FF149-63CC-4DDD-8621-E03FD326541C}" type="slidenum">
              <a:rPr lang="en-US" altLang="en-US" sz="1200"/>
              <a:pPr/>
              <a:t>55</a:t>
            </a:fld>
            <a:endParaRPr lang="en-US" altLang="en-US" sz="1200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531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19AA53-6FBE-47B1-A5A9-D4F7E2EB9003}" type="slidenum">
              <a:rPr lang="en-US" altLang="en-US" sz="1200"/>
              <a:pPr/>
              <a:t>56</a:t>
            </a:fld>
            <a:endParaRPr lang="en-US" altLang="en-US" sz="1200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224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5253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189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1068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223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409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035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5735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0743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7611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8354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178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2207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595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5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27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5196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606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2326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1585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2101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7389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41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123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0256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1901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8677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406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6471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8198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9550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1A45DA-CA64-41FA-A1E8-AD1BAE08C0BB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380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DA130-9CE3-4E7D-9E7F-223297258F10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617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B2FFBC-ECC8-4E72-ACD7-AC5B3AC7D391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161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33A54A-C6D5-44D3-B193-2B68843B2348}" type="slidenum">
              <a:rPr lang="en-US" altLang="en-US" sz="1200"/>
              <a:pPr/>
              <a:t>89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646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5252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69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7808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7AE074-BB24-467C-A389-042288128DCE}" type="slidenum">
              <a:rPr lang="en-US" altLang="en-US" sz="1200"/>
              <a:pPr/>
              <a:t>93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9701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8793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59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386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844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964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604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7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46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18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171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312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519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153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1003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777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2990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36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8165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902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301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311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9623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30702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7464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009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1339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54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055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4302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5554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9842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20501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9167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8195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8213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1695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87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4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6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4: ER Modeling, SQL, Relational (Part 3)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A2A9A-21FB-5040-A28E-5A5DB5E27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73" y="651164"/>
            <a:ext cx="4379653" cy="4211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FA39A-055E-484E-B5B3-40C771A30CEF}"/>
              </a:ext>
            </a:extLst>
          </p:cNvPr>
          <p:cNvSpPr txBox="1"/>
          <p:nvPr/>
        </p:nvSpPr>
        <p:spPr>
          <a:xfrm>
            <a:off x="2169735" y="3013501"/>
            <a:ext cx="2353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are 1.7 million rows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but only 19 distinct values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for “Product.”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D7BE5-0593-E647-B846-2E9105056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563" y="680968"/>
            <a:ext cx="5107540" cy="2238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DE25D-063A-E741-87E6-0F721D9C059C}"/>
              </a:ext>
            </a:extLst>
          </p:cNvPr>
          <p:cNvSpPr txBox="1"/>
          <p:nvPr/>
        </p:nvSpPr>
        <p:spPr>
          <a:xfrm>
            <a:off x="6561626" y="2012950"/>
            <a:ext cx="221541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are 33K where we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do not know the state.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52A92-5C8A-F144-BC8F-58B78613F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200" y="2997949"/>
            <a:ext cx="5798127" cy="3208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379BFA-1489-7C46-BC01-C580AB8127A4}"/>
              </a:ext>
            </a:extLst>
          </p:cNvPr>
          <p:cNvSpPr txBox="1"/>
          <p:nvPr/>
        </p:nvSpPr>
        <p:spPr>
          <a:xfrm>
            <a:off x="7816407" y="4923588"/>
            <a:ext cx="3958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are a lot of complaints where I do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not know the state but do know the zip code,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which means I may know the state.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0D5AAF-778F-584E-A58E-F4FBA21AC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57" y="4304116"/>
            <a:ext cx="4047487" cy="1801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C740B5-3896-8442-9E63-FE029FEB3E08}"/>
              </a:ext>
            </a:extLst>
          </p:cNvPr>
          <p:cNvSpPr txBox="1"/>
          <p:nvPr/>
        </p:nvSpPr>
        <p:spPr>
          <a:xfrm>
            <a:off x="1204511" y="5029599"/>
            <a:ext cx="343681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Even if we only know the first 3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digits in the zip, we still know the state.</a:t>
            </a:r>
          </a:p>
        </p:txBody>
      </p:sp>
    </p:spTree>
    <p:extLst>
      <p:ext uri="{BB962C8B-B14F-4D97-AF65-F5344CB8AC3E}">
        <p14:creationId xmlns:p14="http://schemas.microsoft.com/office/powerpoint/2010/main" val="225945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Data Cleanup Comments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C29DF5-3C2E-B34F-812A-275ADA41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36" y="622301"/>
            <a:ext cx="11436927" cy="5547928"/>
          </a:xfrm>
        </p:spPr>
        <p:txBody>
          <a:bodyPr/>
          <a:lstStyle/>
          <a:p>
            <a:r>
              <a:rPr lang="en-US" dirty="0"/>
              <a:t>There are a lot of reasons data can be “icky.”</a:t>
            </a:r>
          </a:p>
          <a:p>
            <a:pPr lvl="1"/>
            <a:r>
              <a:rPr lang="en-US" dirty="0"/>
              <a:t>Human data entry errors.</a:t>
            </a:r>
          </a:p>
          <a:p>
            <a:pPr lvl="1"/>
            <a:r>
              <a:rPr lang="en-US" dirty="0"/>
              <a:t>The data is from old records and may be incomplete.</a:t>
            </a:r>
          </a:p>
          <a:p>
            <a:pPr lvl="1"/>
            <a:r>
              <a:rPr lang="en-US" dirty="0"/>
              <a:t>There is a mismatch between the data entry representation and a good data model.</a:t>
            </a:r>
          </a:p>
          <a:p>
            <a:pPr lvl="2"/>
            <a:r>
              <a:rPr lang="en-US" dirty="0"/>
              <a:t>If you look at the 18 columns in Complaints.</a:t>
            </a:r>
          </a:p>
          <a:p>
            <a:pPr lvl="2"/>
            <a:r>
              <a:rPr lang="en-US" dirty="0"/>
              <a:t>There are actually several entity types, e.g. Complaint, Company.</a:t>
            </a:r>
          </a:p>
          <a:p>
            <a:pPr lvl="1"/>
            <a:r>
              <a:rPr lang="en-US" dirty="0"/>
              <a:t>Files are text but the data columns are typed, e.g. </a:t>
            </a:r>
            <a:r>
              <a:rPr lang="en-US" dirty="0" err="1"/>
              <a:t>enum</a:t>
            </a:r>
            <a:r>
              <a:rPr lang="en-US" dirty="0"/>
              <a:t>, number, ... ...</a:t>
            </a:r>
          </a:p>
          <a:p>
            <a:pPr lvl="1"/>
            <a:r>
              <a:rPr lang="en-US" dirty="0"/>
              <a:t>You are merging data from multiple sources and they represent common concepts</a:t>
            </a:r>
            <a:br>
              <a:rPr lang="en-US" dirty="0"/>
            </a:br>
            <a:r>
              <a:rPr lang="en-US" dirty="0"/>
              <a:t>different or inconsistently.</a:t>
            </a:r>
          </a:p>
          <a:p>
            <a:r>
              <a:rPr lang="en-US" dirty="0"/>
              <a:t>Relational model:</a:t>
            </a:r>
          </a:p>
          <a:p>
            <a:pPr lvl="1"/>
            <a:r>
              <a:rPr lang="en-US" dirty="0"/>
              <a:t>A lot of the capabilities in the relational model exists to prevent insert or update of “bad data.”</a:t>
            </a:r>
          </a:p>
          <a:p>
            <a:pPr lvl="1"/>
            <a:r>
              <a:rPr lang="en-US" dirty="0"/>
              <a:t>The relational model uses types and keys to link thinks, which is critical for analysis,</a:t>
            </a:r>
            <a:br>
              <a:rPr lang="en-US" dirty="0"/>
            </a:br>
            <a:r>
              <a:rPr lang="en-US" dirty="0"/>
              <a:t>reporting, data insight, etc.</a:t>
            </a:r>
          </a:p>
        </p:txBody>
      </p:sp>
    </p:spTree>
    <p:extLst>
      <p:ext uri="{BB962C8B-B14F-4D97-AF65-F5344CB8AC3E}">
        <p14:creationId xmlns:p14="http://schemas.microsoft.com/office/powerpoint/2010/main" val="24064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Lecture/Teaching Style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94786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Lecture/Teaching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32" y="78028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I am continuously refining and evolving my approach to lectures, recitations and office hours.</a:t>
            </a:r>
          </a:p>
          <a:p>
            <a:r>
              <a:rPr lang="en-US" dirty="0"/>
              <a:t>The style, ordering, mix of slides to hands-on, etc.  Changes</a:t>
            </a:r>
          </a:p>
          <a:p>
            <a:pPr lvl="1"/>
            <a:r>
              <a:rPr lang="en-US" dirty="0"/>
              <a:t>From semester to semester.</a:t>
            </a:r>
          </a:p>
          <a:p>
            <a:pPr lvl="1"/>
            <a:r>
              <a:rPr lang="en-US" dirty="0"/>
              <a:t>Within a semester.</a:t>
            </a:r>
          </a:p>
          <a:p>
            <a:r>
              <a:rPr lang="en-US" dirty="0"/>
              <a:t>I am trying to avoid “simple reading and explaining the slides.”</a:t>
            </a:r>
          </a:p>
          <a:p>
            <a:pPr lvl="1"/>
            <a:r>
              <a:rPr lang="en-US" dirty="0"/>
              <a:t>You can learn much of the information by reading the book, online tutorials, etc.</a:t>
            </a:r>
          </a:p>
          <a:p>
            <a:pPr lvl="1"/>
            <a:r>
              <a:rPr lang="en-US" dirty="0"/>
              <a:t>My lecturing following the slides bores me to death and must do the same to you.</a:t>
            </a:r>
          </a:p>
          <a:p>
            <a:pPr lvl="1"/>
            <a:r>
              <a:rPr lang="en-US" dirty="0"/>
              <a:t>My main value is helping you understand how to apply and understand more deeply.</a:t>
            </a:r>
          </a:p>
          <a:p>
            <a:r>
              <a:rPr lang="en-US" dirty="0"/>
              <a:t>This lecture and the last are “a lot of slides.”</a:t>
            </a:r>
          </a:p>
          <a:p>
            <a:pPr lvl="1"/>
            <a:r>
              <a:rPr lang="en-US" dirty="0"/>
              <a:t>I am trying to get to worked examples but keep running out of time.</a:t>
            </a:r>
          </a:p>
          <a:p>
            <a:pPr lvl="1"/>
            <a:r>
              <a:rPr lang="en-US" dirty="0"/>
              <a:t>I will try to manage time better to make sure we get to the stuff you cannot just</a:t>
            </a:r>
            <a:br>
              <a:rPr lang="en-US" dirty="0"/>
            </a:br>
            <a:r>
              <a:rPr lang="en-US" dirty="0"/>
              <a:t>get from tutorials and slides.</a:t>
            </a:r>
          </a:p>
        </p:txBody>
      </p:sp>
    </p:spTree>
    <p:extLst>
      <p:ext uri="{BB962C8B-B14F-4D97-AF65-F5344CB8AC3E}">
        <p14:creationId xmlns:p14="http://schemas.microsoft.com/office/powerpoint/2010/main" val="257018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12701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2000" i="1" dirty="0">
                <a:sym typeface="Symbol" panose="05050102010706020507" pitchFamily="18" charset="2"/>
              </a:rPr>
              <a:t>Customers(</a:t>
            </a:r>
            <a:r>
              <a:rPr lang="en-US" altLang="en-US" sz="2000" i="1" u="sng" dirty="0">
                <a:sym typeface="Symbol" panose="05050102010706020507" pitchFamily="18" charset="2"/>
              </a:rPr>
              <a:t>id</a:t>
            </a:r>
            <a:r>
              <a:rPr lang="en-US" altLang="en-US" sz="2000" i="1" dirty="0">
                <a:sym typeface="Symbol" panose="05050102010706020507" pitchFamily="18" charset="2"/>
              </a:rPr>
              <a:t>, </a:t>
            </a:r>
            <a:r>
              <a:rPr lang="en-US" altLang="en-US" sz="2000" i="1" dirty="0" err="1">
                <a:sym typeface="Symbol" panose="05050102010706020507" pitchFamily="18" charset="2"/>
              </a:rPr>
              <a:t>lastname</a:t>
            </a:r>
            <a:r>
              <a:rPr lang="en-US" altLang="en-US" sz="2000" i="1" dirty="0">
                <a:sym typeface="Symbol" panose="05050102010706020507" pitchFamily="18" charset="2"/>
              </a:rPr>
              <a:t>, </a:t>
            </a:r>
            <a:r>
              <a:rPr lang="en-US" altLang="en-US" sz="2000" i="1" dirty="0" err="1">
                <a:sym typeface="Symbol" panose="05050102010706020507" pitchFamily="18" charset="2"/>
              </a:rPr>
              <a:t>firstname</a:t>
            </a:r>
            <a:r>
              <a:rPr lang="en-US" altLang="en-US" sz="2000" i="1" dirty="0">
                <a:sym typeface="Symbol" panose="05050102010706020507" pitchFamily="18" charset="2"/>
              </a:rPr>
              <a:t>, </a:t>
            </a:r>
            <a:r>
              <a:rPr lang="en-US" altLang="en-US" sz="2000" i="1" dirty="0" err="1">
                <a:sym typeface="Symbol" panose="05050102010706020507" pitchFamily="18" charset="2"/>
              </a:rPr>
              <a:t>iq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151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6607" y="940700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745CE-821A-534E-A023-5F55BBC616C9}"/>
              </a:ext>
            </a:extLst>
          </p:cNvPr>
          <p:cNvSpPr txBox="1"/>
          <p:nvPr/>
        </p:nvSpPr>
        <p:spPr>
          <a:xfrm>
            <a:off x="470283" y="4245310"/>
            <a:ext cx="1140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Relational is an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algebra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closed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under the operators.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This is a very, very powerful concept, which we will see in future lectures</a:t>
            </a:r>
            <a:r>
              <a:rPr lang="en-US" sz="2400" dirty="0">
                <a:solidFill>
                  <a:srgbClr val="FF0000"/>
                </a:solidFill>
                <a:latin typeface="Helvetica"/>
              </a:rPr>
              <a:t>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5721"/>
            <a:ext cx="7709825" cy="4876800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3149600" algn="ctr"/>
              </a:tabLst>
            </a:pP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206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24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62" y="1049317"/>
            <a:ext cx="4466020" cy="52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6682"/>
            <a:ext cx="7631938" cy="4664519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275826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start in a</a:t>
            </a:r>
            <a:b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 couple of minutes.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417691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436866" cy="848423"/>
          </a:xfrm>
        </p:spPr>
        <p:txBody>
          <a:bodyPr/>
          <a:lstStyle/>
          <a:p>
            <a:r>
              <a:rPr lang="en-US" altLang="en-US" dirty="0"/>
              <a:t>The</a:t>
            </a:r>
            <a:r>
              <a:rPr lang="en-US" altLang="en-US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r>
              <a:rPr lang="en-US" altLang="en-US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54" y="2037636"/>
            <a:ext cx="6103646" cy="3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92351" y="1138874"/>
                <a:ext cx="7644131" cy="4823015"/>
              </a:xfrm>
            </p:spPr>
            <p:txBody>
              <a:bodyPr/>
              <a:lstStyle/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The </a:t>
                </a:r>
                <a:r>
                  <a:rPr lang="en-US" altLang="en-US" b="1" dirty="0"/>
                  <a:t>join </a:t>
                </a:r>
                <a:r>
                  <a:rPr lang="en-US" altLang="en-US" dirty="0"/>
                  <a:t>operation allows us to combine  a select operation and a  </a:t>
                </a:r>
                <a:r>
                  <a:rPr lang="en-US" altLang="en-US" b="1" dirty="0"/>
                  <a:t> </a:t>
                </a:r>
                <a:r>
                  <a:rPr lang="en-US" altLang="en-US" dirty="0"/>
                  <a:t>Cartesian-Product  operation into a single operation.</a:t>
                </a:r>
              </a:p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Consider relations </a:t>
                </a:r>
                <a:r>
                  <a:rPr lang="en-US" altLang="en-US" i="1" dirty="0"/>
                  <a:t>r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R</a:t>
                </a:r>
                <a:r>
                  <a:rPr lang="en-US" altLang="en-US" dirty="0"/>
                  <a:t>) and </a:t>
                </a:r>
                <a:r>
                  <a:rPr lang="en-US" altLang="en-US" i="1" dirty="0"/>
                  <a:t> s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S</a:t>
                </a:r>
                <a:r>
                  <a:rPr lang="en-US" altLang="en-US" dirty="0"/>
                  <a:t>)</a:t>
                </a:r>
              </a:p>
              <a:p>
                <a:r>
                  <a:rPr lang="en-US" altLang="en-US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dirty="0">
                    <a:sym typeface="Symbol" panose="05050102010706020507" pitchFamily="18" charset="2"/>
                  </a:rPr>
                  <a:t>(</a:t>
                </a:r>
                <a:r>
                  <a:rPr lang="en-US" altLang="ja-JP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dirty="0">
                    <a:sym typeface="Symbol" panose="05050102010706020507" pitchFamily="18" charset="2"/>
                  </a:rPr>
                  <a:t>x</a:t>
                </a:r>
                <a:r>
                  <a:rPr lang="en-US" altLang="ja-JP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altLang="ja-JP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92351" y="1138874"/>
                <a:ext cx="7644131" cy="4823015"/>
              </a:xfrm>
              <a:blipFill>
                <a:blip r:embed="rId3"/>
                <a:stretch>
                  <a:fillRect l="-498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7DE952B-479E-3F40-B98F-1CD143D6F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0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07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4490"/>
            <a:ext cx="7683191" cy="4688903"/>
          </a:xfrm>
        </p:spPr>
        <p:txBody>
          <a:bodyPr/>
          <a:lstStyle/>
          <a:p>
            <a:pPr>
              <a:tabLst>
                <a:tab pos="2965450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965450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965450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     column of </a:t>
            </a:r>
            <a:r>
              <a:rPr lang="en-US" altLang="en-US" sz="1600" i="1" dirty="0">
                <a:sym typeface="Symbol" panose="05050102010706020507" pitchFamily="18" charset="2"/>
              </a:rPr>
              <a:t>r</a:t>
            </a:r>
            <a:r>
              <a:rPr lang="en-US" altLang="en-US" sz="16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600" baseline="30000" dirty="0">
                <a:sym typeface="Symbol" panose="05050102010706020507" pitchFamily="18" charset="2"/>
              </a:rPr>
              <a:t>nd </a:t>
            </a:r>
            <a:r>
              <a:rPr lang="en-US" altLang="en-US" sz="1600" dirty="0">
                <a:sym typeface="Symbol" panose="05050102010706020507" pitchFamily="18" charset="2"/>
              </a:rPr>
              <a:t>column of </a:t>
            </a:r>
            <a:r>
              <a:rPr lang="en-US" altLang="en-US" sz="1600" i="1" dirty="0">
                <a:sym typeface="Symbol" panose="05050102010706020507" pitchFamily="18" charset="2"/>
              </a:rPr>
              <a:t>s</a:t>
            </a:r>
            <a:r>
              <a:rPr lang="en-US" altLang="en-US" sz="16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965450" algn="ctr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215059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41338"/>
            <a:ext cx="7680706" cy="1372678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4944" y="2522875"/>
            <a:ext cx="982978" cy="24069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83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12169" cy="393299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319" y="4894644"/>
            <a:ext cx="1000083" cy="60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007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754212" cy="3737927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963753"/>
            <a:ext cx="1011628" cy="868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0051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56322" cy="4835207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800" i="1" dirty="0">
                <a:sym typeface="Symbol" panose="05050102010706020507" pitchFamily="18" charset="2"/>
              </a:rPr>
              <a:t>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0785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83191" cy="320147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481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6741"/>
            <a:ext cx="7683192" cy="466451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499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92350" y="1138874"/>
                <a:ext cx="7638803" cy="4506023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92350" y="1138874"/>
                <a:ext cx="7638803" cy="4506023"/>
              </a:xfrm>
              <a:blipFill>
                <a:blip r:embed="rId3"/>
                <a:stretch>
                  <a:fillRect l="-498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82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Questions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1506280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99506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650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SQL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4</a:t>
            </a:r>
          </a:p>
        </p:txBody>
      </p:sp>
    </p:spTree>
    <p:extLst>
      <p:ext uri="{BB962C8B-B14F-4D97-AF65-F5344CB8AC3E}">
        <p14:creationId xmlns:p14="http://schemas.microsoft.com/office/powerpoint/2010/main" val="370678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Material – From Book Slides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4094340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321" y="1801115"/>
            <a:ext cx="7042361" cy="2563622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292350" y="1115366"/>
            <a:ext cx="76121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922825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126"/>
            <a:ext cx="7375906" cy="5054219"/>
          </a:xfrm>
        </p:spPr>
        <p:txBody>
          <a:bodyPr/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3986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8655748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r>
              <a:rPr lang="en-US" altLang="en-US" i="1" dirty="0"/>
              <a:t>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260924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6752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686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3311"/>
            <a:ext cx="7709825" cy="51593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49783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Piazza Data Cleanup Question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31F31-0636-9045-8E46-80BFA9A84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88742"/>
            <a:ext cx="11275291" cy="54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0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162878845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3222303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8851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 JOIN takes</a:t>
            </a:r>
          </a:p>
        </p:txBody>
      </p:sp>
    </p:spTree>
    <p:extLst>
      <p:ext uri="{BB962C8B-B14F-4D97-AF65-F5344CB8AC3E}">
        <p14:creationId xmlns:p14="http://schemas.microsoft.com/office/powerpoint/2010/main" val="3661703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9147-ED6F-5F4C-A347-0771BB94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B1BD-6743-F349-B39C-547ECD83E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R(</a:t>
            </a:r>
            <a:r>
              <a:rPr lang="en-US" dirty="0" err="1"/>
              <a:t>a,b,c,d</a:t>
            </a:r>
            <a:r>
              <a:rPr lang="en-US" dirty="0"/>
              <a:t>)</a:t>
            </a:r>
          </a:p>
          <a:p>
            <a:r>
              <a:rPr lang="en-US" dirty="0"/>
              <a:t>S(</a:t>
            </a:r>
            <a:r>
              <a:rPr lang="en-US" dirty="0" err="1"/>
              <a:t>a,b,e,f</a:t>
            </a:r>
            <a:r>
              <a:rPr lang="en-US" dirty="0"/>
              <a:t>)</a:t>
            </a:r>
          </a:p>
          <a:p>
            <a:r>
              <a:rPr lang="en-US" dirty="0"/>
              <a:t>Select * from R natural S</a:t>
            </a:r>
          </a:p>
          <a:p>
            <a:r>
              <a:rPr lang="en-US" dirty="0"/>
              <a:t>Select * from R join S</a:t>
            </a:r>
            <a:br>
              <a:rPr lang="en-US" dirty="0"/>
            </a:br>
            <a:r>
              <a:rPr lang="en-US" dirty="0"/>
              <a:t>	where </a:t>
            </a:r>
            <a:r>
              <a:rPr lang="en-US" dirty="0" err="1"/>
              <a:t>R.a</a:t>
            </a:r>
            <a:r>
              <a:rPr lang="en-US" dirty="0"/>
              <a:t>=</a:t>
            </a:r>
            <a:r>
              <a:rPr lang="en-US" dirty="0" err="1"/>
              <a:t>S.a</a:t>
            </a:r>
            <a:r>
              <a:rPr lang="en-US" dirty="0"/>
              <a:t> and </a:t>
            </a:r>
            <a:r>
              <a:rPr lang="en-US" dirty="0" err="1"/>
              <a:t>R.b</a:t>
            </a:r>
            <a:r>
              <a:rPr lang="en-US" dirty="0"/>
              <a:t>=</a:t>
            </a:r>
            <a:r>
              <a:rPr lang="en-US" dirty="0" err="1"/>
              <a:t>S.b</a:t>
            </a:r>
            <a:endParaRPr lang="en-US" dirty="0"/>
          </a:p>
          <a:p>
            <a:r>
              <a:rPr lang="en-US" dirty="0"/>
              <a:t>Select * from R JOIN S</a:t>
            </a:r>
            <a:br>
              <a:rPr lang="en-US" dirty="0"/>
            </a:br>
            <a:r>
              <a:rPr lang="en-US" dirty="0"/>
              <a:t>	using(a)</a:t>
            </a:r>
          </a:p>
          <a:p>
            <a:r>
              <a:rPr lang="en-US" dirty="0"/>
              <a:t>Select * from R join S where </a:t>
            </a:r>
            <a:r>
              <a:rPr lang="en-US" dirty="0" err="1"/>
              <a:t>R.a</a:t>
            </a:r>
            <a:r>
              <a:rPr lang="en-US" dirty="0"/>
              <a:t>=</a:t>
            </a:r>
            <a:r>
              <a:rPr lang="en-US" dirty="0" err="1"/>
              <a:t>S.a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67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7110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060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45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4015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78747" y="684403"/>
            <a:ext cx="107696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  <a:br>
              <a:rPr lang="en-US" dirty="0"/>
            </a:br>
            <a:r>
              <a:rPr lang="en-US" dirty="0"/>
              <a:t>JOINS ARE DANGEROUS!!!!!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1743" y="160612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788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E145-4AAA-B54B-9F35-0E46339FB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2379842"/>
            <a:ext cx="6888595" cy="3738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853810-8430-304A-A3F2-5032E408F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070" y="622300"/>
            <a:ext cx="3484994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/>
              <a:t>Characters</a:t>
            </a:r>
            <a:br>
              <a:rPr lang="en-US" sz="1800" dirty="0"/>
            </a:br>
            <a:r>
              <a:rPr lang="en-US" sz="1600" dirty="0"/>
              <a:t>CSV file with info about characters in </a:t>
            </a:r>
            <a:r>
              <a:rPr lang="en-US" sz="1600" dirty="0" err="1"/>
              <a:t>GoT</a:t>
            </a:r>
            <a:r>
              <a:rPr lang="en-US" sz="1600" dirty="0"/>
              <a:t> TV show.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Episodes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Info about seasons and episodes, e.g. date, title.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Scenes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An episode is a sequence of scenes with location, duration, etc.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Events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Something happened to someone.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Locations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Info about places.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Groups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Things like families, organizations, ...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Actors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Which real world actors played which characters.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6C3656D-A7BD-F843-AD0A-296BD2B8B4BA}"/>
              </a:ext>
            </a:extLst>
          </p:cNvPr>
          <p:cNvSpPr txBox="1">
            <a:spLocks/>
          </p:cNvSpPr>
          <p:nvPr/>
        </p:nvSpPr>
        <p:spPr>
          <a:xfrm>
            <a:off x="254001" y="674554"/>
            <a:ext cx="8050069" cy="1640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Finding interesting, large datasets to cleanup for assignments can be challenging.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Domain knowledge or documentation is necessary for cleanup, and the students in the class have diverse backgrounds.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I used Game of Thrones last year, but the series is dated and no longer cool, especially after the final season.</a:t>
            </a:r>
          </a:p>
        </p:txBody>
      </p:sp>
    </p:spTree>
    <p:extLst>
      <p:ext uri="{BB962C8B-B14F-4D97-AF65-F5344CB8AC3E}">
        <p14:creationId xmlns:p14="http://schemas.microsoft.com/office/powerpoint/2010/main" val="2071506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32922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872039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7168997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23939"/>
            <a:ext cx="7900162" cy="1292542"/>
          </a:xfrm>
        </p:spPr>
        <p:txBody>
          <a:bodyPr/>
          <a:lstStyle/>
          <a:p>
            <a:pPr>
              <a:tabLst>
                <a:tab pos="625475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625475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4" y="2514424"/>
            <a:ext cx="3225360" cy="29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8080" y="3128798"/>
            <a:ext cx="1852744" cy="1845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6915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56321" cy="3344099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4247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5" y="96838"/>
            <a:ext cx="8077200" cy="6096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93801"/>
            <a:ext cx="7829631" cy="3231895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sz="800" dirty="0"/>
          </a:p>
          <a:p>
            <a:pPr>
              <a:tabLst>
                <a:tab pos="1489075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3298404" y="1824991"/>
            <a:ext cx="5861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700" b="1" dirty="0"/>
              <a:t>select </a:t>
            </a:r>
            <a:r>
              <a:rPr lang="en-US" altLang="en-US" sz="1700" i="1" dirty="0"/>
              <a:t>dept_name</a:t>
            </a:r>
            <a:r>
              <a:rPr lang="en-US" altLang="en-US" sz="1700" dirty="0"/>
              <a:t>, </a:t>
            </a:r>
            <a:r>
              <a:rPr lang="en-US" altLang="en-US" sz="1700" b="1" dirty="0" err="1"/>
              <a:t>avg</a:t>
            </a:r>
            <a:r>
              <a:rPr lang="en-US" altLang="en-US" sz="1700" b="1" dirty="0"/>
              <a:t> </a:t>
            </a:r>
            <a:r>
              <a:rPr lang="en-US" altLang="en-US" sz="1700" dirty="0"/>
              <a:t>(</a:t>
            </a:r>
            <a:r>
              <a:rPr lang="en-US" altLang="en-US" sz="1700" i="1" dirty="0"/>
              <a:t>salary</a:t>
            </a:r>
            <a:r>
              <a:rPr lang="en-US" altLang="en-US" sz="1700" dirty="0"/>
              <a:t>) </a:t>
            </a:r>
            <a:r>
              <a:rPr lang="en-US" altLang="en-US" sz="1700" b="1" dirty="0"/>
              <a:t>as</a:t>
            </a:r>
            <a:r>
              <a:rPr lang="en-US" altLang="en-US" sz="1700" dirty="0"/>
              <a:t> </a:t>
            </a:r>
            <a:r>
              <a:rPr lang="en-US" altLang="en-US" sz="1700" i="1" dirty="0" err="1"/>
              <a:t>avg_salary</a:t>
            </a:r>
            <a:endParaRPr lang="en-US" altLang="en-US" sz="1700" i="1" dirty="0"/>
          </a:p>
          <a:p>
            <a:r>
              <a:rPr lang="en-US" altLang="en-US" sz="1700" b="1" dirty="0"/>
              <a:t>from </a:t>
            </a:r>
            <a:r>
              <a:rPr lang="en-US" altLang="en-US" sz="1700" i="1" dirty="0"/>
              <a:t>instructor</a:t>
            </a:r>
          </a:p>
          <a:p>
            <a:r>
              <a:rPr lang="en-US" altLang="en-US" sz="1700" b="1" dirty="0"/>
              <a:t>group by </a:t>
            </a:r>
            <a:r>
              <a:rPr lang="en-US" altLang="en-US" sz="1700" i="1" dirty="0"/>
              <a:t>dept_name</a:t>
            </a:r>
          </a:p>
          <a:p>
            <a:r>
              <a:rPr lang="en-US" altLang="en-US" sz="1700" b="1" dirty="0"/>
              <a:t>having </a:t>
            </a:r>
            <a:r>
              <a:rPr lang="en-US" altLang="en-US" sz="1700" b="1" dirty="0" err="1"/>
              <a:t>avg</a:t>
            </a:r>
            <a:r>
              <a:rPr lang="en-US" altLang="en-US" sz="1700" b="1" dirty="0"/>
              <a:t> </a:t>
            </a:r>
            <a:r>
              <a:rPr lang="en-US" altLang="en-US" sz="1700" dirty="0"/>
              <a:t>(</a:t>
            </a:r>
            <a:r>
              <a:rPr lang="en-US" altLang="en-US" sz="1700" i="1" dirty="0"/>
              <a:t>salary</a:t>
            </a:r>
            <a:r>
              <a:rPr lang="en-US" altLang="en-US" sz="1700" dirty="0"/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214536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0424" y="1185287"/>
            <a:ext cx="7656559" cy="4922075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8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From clause: </a:t>
            </a:r>
            <a:r>
              <a:rPr lang="en-US" altLang="en-US" i="1" dirty="0" err="1">
                <a:solidFill>
                  <a:srgbClr val="FF0000"/>
                </a:solidFill>
              </a:rPr>
              <a:t>r</a:t>
            </a:r>
            <a:r>
              <a:rPr lang="en-US" altLang="en-US" i="1" baseline="-25000" dirty="0" err="1">
                <a:solidFill>
                  <a:srgbClr val="FF0000"/>
                </a:solidFill>
              </a:rPr>
              <a:t>i</a:t>
            </a:r>
            <a:r>
              <a:rPr lang="en-US" altLang="en-US" i="1" baseline="-25000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/>
              <a:t>B</a:t>
            </a:r>
            <a:r>
              <a:rPr lang="en-US" altLang="en-US" dirty="0"/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857250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B685-22B8-1448-A4E0-5F86E8B3CEF0}"/>
              </a:ext>
            </a:extLst>
          </p:cNvPr>
          <p:cNvSpPr txBox="1"/>
          <p:nvPr/>
        </p:nvSpPr>
        <p:spPr>
          <a:xfrm>
            <a:off x="5683827" y="2130136"/>
            <a:ext cx="587041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 do not consider this a subquery.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But, I guess that is just me.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 view this to be part of SQL’s realization of the algebra. 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The formal model does not have the concept of queries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inside a project or join condition.</a:t>
            </a:r>
          </a:p>
        </p:txBody>
      </p:sp>
    </p:spTree>
    <p:extLst>
      <p:ext uri="{BB962C8B-B14F-4D97-AF65-F5344CB8AC3E}">
        <p14:creationId xmlns:p14="http://schemas.microsoft.com/office/powerpoint/2010/main" val="1650211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Self Join Example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357524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Relation </a:t>
            </a:r>
            <a:r>
              <a:rPr lang="en-US" altLang="en-US" i="1" dirty="0" err="1"/>
              <a:t>emp</a:t>
            </a:r>
            <a:r>
              <a:rPr lang="en-US" altLang="en-US" i="1" dirty="0"/>
              <a:t>-super</a:t>
            </a:r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buNone/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Can you find  ALL the supervisors (direct and indirect) of “Bob”?</a:t>
            </a:r>
          </a:p>
          <a:p>
            <a:pPr>
              <a:tabLst>
                <a:tab pos="2055813" algn="l"/>
              </a:tabLst>
            </a:pPr>
            <a:endParaRPr lang="en-US" altLang="en-US" dirty="0"/>
          </a:p>
          <a:p>
            <a:pPr>
              <a:tabLst>
                <a:tab pos="2055813" algn="l"/>
              </a:tabLst>
            </a:pPr>
            <a:endParaRPr lang="en-US" altLang="en-US" dirty="0"/>
          </a:p>
        </p:txBody>
      </p:sp>
      <p:pic>
        <p:nvPicPr>
          <p:cNvPr id="4" name="Picture 1" descr="C:\Users\as668\Desktop\Judi\3_1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6528" y="1658093"/>
            <a:ext cx="1784870" cy="1261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707006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  <p:extLst>
      <p:ext uri="{BB962C8B-B14F-4D97-AF65-F5344CB8AC3E}">
        <p14:creationId xmlns:p14="http://schemas.microsoft.com/office/powerpoint/2010/main" val="531148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9664"/>
            <a:ext cx="7648313" cy="5181955"/>
          </a:xfrm>
        </p:spPr>
        <p:txBody>
          <a:bodyPr/>
          <a:lstStyle/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149600" y="1565461"/>
            <a:ext cx="62166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3149600" y="3693386"/>
            <a:ext cx="658653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</a:rPr>
              <a:t>not 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</p:spTree>
    <p:extLst>
      <p:ext uri="{BB962C8B-B14F-4D97-AF65-F5344CB8AC3E}">
        <p14:creationId xmlns:p14="http://schemas.microsoft.com/office/powerpoint/2010/main" val="373227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B9852-F39F-7C40-82C7-FE5FFE47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6234"/>
            <a:ext cx="11049000" cy="5410729"/>
          </a:xfrm>
        </p:spPr>
        <p:txBody>
          <a:bodyPr/>
          <a:lstStyle/>
          <a:p>
            <a:r>
              <a:rPr lang="en-US" dirty="0"/>
              <a:t>An apparently obvious constraint is:</a:t>
            </a:r>
            <a:br>
              <a:rPr lang="en-US" dirty="0"/>
            </a:br>
            <a:r>
              <a:rPr lang="en-US" dirty="0"/>
              <a:t>“If a character appeared in a scene, the character must exist in the character table.”</a:t>
            </a:r>
          </a:p>
          <a:p>
            <a:r>
              <a:rPr lang="en-US" dirty="0"/>
              <a:t>There are:</a:t>
            </a:r>
          </a:p>
          <a:p>
            <a:pPr lvl="1"/>
            <a:r>
              <a:rPr lang="en-US" dirty="0"/>
              <a:t>238 characters in scenes</a:t>
            </a:r>
            <a:br>
              <a:rPr lang="en-US" dirty="0"/>
            </a:br>
            <a:r>
              <a:rPr lang="en-US" dirty="0"/>
              <a:t>that are not in the</a:t>
            </a:r>
            <a:br>
              <a:rPr lang="en-US" dirty="0"/>
            </a:br>
            <a:r>
              <a:rPr lang="en-US" dirty="0"/>
              <a:t>characters table.</a:t>
            </a:r>
          </a:p>
          <a:p>
            <a:pPr lvl="1"/>
            <a:r>
              <a:rPr lang="en-US" dirty="0"/>
              <a:t>Some of the missing </a:t>
            </a:r>
            <a:br>
              <a:rPr lang="en-US" dirty="0"/>
            </a:br>
            <a:r>
              <a:rPr lang="en-US" dirty="0"/>
              <a:t>characters are in 9 scenes.</a:t>
            </a:r>
          </a:p>
          <a:p>
            <a:r>
              <a:rPr lang="en-US" dirty="0"/>
              <a:t>There are some other</a:t>
            </a:r>
            <a:br>
              <a:rPr lang="en-US" dirty="0"/>
            </a:br>
            <a:r>
              <a:rPr lang="en-US" dirty="0"/>
              <a:t>interesting issues.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12AD9-DBBD-0545-BECB-96BD6FCC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984" y="1609842"/>
            <a:ext cx="6504709" cy="4560241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74BE4EBF-3C02-324B-B82A-6A3BB38EB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</p:spTree>
    <p:extLst>
      <p:ext uri="{BB962C8B-B14F-4D97-AF65-F5344CB8AC3E}">
        <p14:creationId xmlns:p14="http://schemas.microsoft.com/office/powerpoint/2010/main" val="296299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3754"/>
            <a:ext cx="7665436" cy="5069783"/>
          </a:xfrm>
        </p:spPr>
        <p:txBody>
          <a:bodyPr/>
          <a:lstStyle/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915988">
              <a:buNone/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3327746" y="3311289"/>
            <a:ext cx="643473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count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distinct 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takes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in </a:t>
            </a:r>
            <a:br>
              <a:rPr lang="en-US" altLang="en-US" sz="1700" b="1" dirty="0">
                <a:solidFill>
                  <a:srgbClr val="000000"/>
                </a:solidFill>
              </a:rPr>
            </a:br>
            <a:r>
              <a:rPr lang="en-US" altLang="en-US" sz="1700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  <a:r>
              <a:rPr lang="en-US" altLang="en-US" sz="1700" dirty="0">
                <a:solidFill>
                  <a:srgbClr val="000000"/>
                </a:solidFill>
              </a:rPr>
              <a:t>.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= 10101);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01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1092451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76450" y="142875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0" y="1106487"/>
            <a:ext cx="7384238" cy="4202492"/>
          </a:xfrm>
        </p:spPr>
        <p:txBody>
          <a:bodyPr/>
          <a:lstStyle/>
          <a:p>
            <a:pPr defTabSz="915988">
              <a:tabLst>
                <a:tab pos="1830388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3476626" y="3207733"/>
            <a:ext cx="56578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salary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b="1" dirty="0">
                <a:solidFill>
                  <a:srgbClr val="000000"/>
                </a:solidFill>
              </a:rPr>
              <a:t>some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dept name </a:t>
            </a:r>
            <a:r>
              <a:rPr lang="en-US" altLang="en-US" sz="16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3476626" y="1806466"/>
            <a:ext cx="52752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.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600" i="1" dirty="0">
                <a:solidFill>
                  <a:srgbClr val="000000"/>
                </a:solidFill>
              </a:rPr>
              <a:t> name </a:t>
            </a:r>
            <a:r>
              <a:rPr lang="en-US" altLang="en-US" sz="1600" dirty="0">
                <a:solidFill>
                  <a:srgbClr val="000000"/>
                </a:solidFill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2738551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7888" y="146388"/>
            <a:ext cx="8077200" cy="6096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1532" y="1106489"/>
            <a:ext cx="6800849" cy="714375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36889" y="1952626"/>
            <a:ext cx="7805737" cy="4233863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3" y="2257425"/>
              <a:ext cx="13509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0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931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0705" cy="732917"/>
          </a:xfrm>
        </p:spPr>
        <p:txBody>
          <a:bodyPr/>
          <a:lstStyle/>
          <a:p>
            <a:pPr>
              <a:tabLst>
                <a:tab pos="1370013" algn="l"/>
                <a:tab pos="1830388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97315" y="1776987"/>
            <a:ext cx="5018087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>
                <a:solidFill>
                  <a:srgbClr val="000000"/>
                </a:solidFill>
              </a:rPr>
              <a:t>salary NOT = </a:t>
            </a:r>
            <a:r>
              <a:rPr lang="en-US" altLang="en-US" sz="1700" dirty="0">
                <a:solidFill>
                  <a:srgbClr val="000000"/>
                </a:solidFill>
              </a:rPr>
              <a:t> </a:t>
            </a:r>
            <a:r>
              <a:rPr lang="en-US" altLang="en-US" sz="1700" b="1" dirty="0">
                <a:solidFill>
                  <a:srgbClr val="000000"/>
                </a:solidFill>
              </a:rPr>
              <a:t>all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dept name </a:t>
            </a:r>
            <a:r>
              <a:rPr lang="en-US" altLang="en-US" sz="1700" dirty="0">
                <a:solidFill>
                  <a:srgbClr val="000000"/>
                </a:solidFill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2409246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2364"/>
            <a:ext cx="6694488" cy="38258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89250" y="1752601"/>
            <a:ext cx="6800850" cy="4219575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3"/>
              <a:ext cx="4572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0" y="32289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122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03292" cy="278276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1049475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1697" cy="4903787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67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70436" cy="4611924"/>
          </a:xfrm>
        </p:spPr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60500" y="1785367"/>
            <a:ext cx="6834476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,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600" dirty="0">
                <a:solidFill>
                  <a:srgbClr val="000000"/>
                </a:solidFill>
              </a:rPr>
              <a:t>(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course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600" dirty="0">
                <a:solidFill>
                  <a:srgbClr val="000000"/>
                </a:solidFill>
              </a:rPr>
              <a:t>= 'Biology')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6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600" dirty="0">
                <a:solidFill>
                  <a:srgbClr val="000000"/>
                </a:solidFill>
              </a:rPr>
              <a:t>=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));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</a:pPr>
            <a:endParaRPr kumimoji="1" lang="en-US" altLang="en-US" sz="1600" dirty="0">
              <a:solidFill>
                <a:srgbClr val="000000"/>
              </a:solidFill>
            </a:endParaRP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844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8077200" cy="6096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0" y="1100646"/>
            <a:ext cx="7499160" cy="4367212"/>
          </a:xfrm>
        </p:spPr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90072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FDA3A-E324-2D41-8A51-D7510AA6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780108"/>
            <a:ext cx="10725534" cy="5376863"/>
          </a:xfrm>
        </p:spPr>
        <p:txBody>
          <a:bodyPr/>
          <a:lstStyle/>
          <a:p>
            <a:r>
              <a:rPr lang="en-US" dirty="0" err="1"/>
              <a:t>characterName</a:t>
            </a:r>
            <a:r>
              <a:rPr lang="en-US" dirty="0"/>
              <a:t> is not unique in Characters.</a:t>
            </a:r>
          </a:p>
          <a:p>
            <a:endParaRPr lang="en-US" dirty="0"/>
          </a:p>
          <a:p>
            <a:r>
              <a:rPr lang="en-US" dirty="0"/>
              <a:t>There are:</a:t>
            </a:r>
          </a:p>
          <a:p>
            <a:pPr lvl="1"/>
            <a:r>
              <a:rPr lang="en-US" dirty="0"/>
              <a:t>15 duplicate </a:t>
            </a:r>
            <a:r>
              <a:rPr lang="en-US" dirty="0" err="1"/>
              <a:t>characterNames</a:t>
            </a:r>
            <a:endParaRPr lang="en-US" dirty="0"/>
          </a:p>
          <a:p>
            <a:pPr lvl="1"/>
            <a:r>
              <a:rPr lang="en-US" dirty="0"/>
              <a:t>Some occur as many as</a:t>
            </a:r>
            <a:br>
              <a:rPr lang="en-US" dirty="0"/>
            </a:br>
            <a:r>
              <a:rPr lang="en-US" dirty="0"/>
              <a:t>4 times.</a:t>
            </a:r>
          </a:p>
          <a:p>
            <a:pPr lvl="1"/>
            <a:endParaRPr lang="en-US" dirty="0"/>
          </a:p>
          <a:p>
            <a:r>
              <a:rPr lang="en-US" dirty="0"/>
              <a:t>Some lessons:</a:t>
            </a:r>
          </a:p>
          <a:p>
            <a:pPr lvl="1"/>
            <a:r>
              <a:rPr lang="en-US" dirty="0"/>
              <a:t>Names as not good choices</a:t>
            </a:r>
            <a:br>
              <a:rPr lang="en-US" dirty="0"/>
            </a:br>
            <a:r>
              <a:rPr lang="en-US" dirty="0"/>
              <a:t>for primary key.</a:t>
            </a:r>
          </a:p>
          <a:p>
            <a:pPr lvl="1"/>
            <a:r>
              <a:rPr lang="en-US" dirty="0"/>
              <a:t>Sometimes you do not know</a:t>
            </a:r>
            <a:br>
              <a:rPr lang="en-US" dirty="0"/>
            </a:br>
            <a:r>
              <a:rPr lang="en-US" dirty="0"/>
              <a:t>the value of something</a:t>
            </a:r>
            <a:br>
              <a:rPr lang="en-US" dirty="0"/>
            </a:br>
            <a:r>
              <a:rPr lang="en-US" dirty="0"/>
              <a:t>critical.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6D620-F1C1-9644-9C1F-BE12A5852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984" y="1712747"/>
            <a:ext cx="6828532" cy="44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80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4145553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</a:t>
            </a:r>
            <a:r>
              <a:rPr lang="en-US" altLang="en-US" dirty="0" err="1"/>
              <a:t>Frmm</a:t>
            </a:r>
            <a:r>
              <a:rPr lang="en-US" altLang="en-US" dirty="0"/>
              <a:t>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912"/>
            <a:ext cx="7443495" cy="4876800"/>
          </a:xfrm>
        </p:spPr>
        <p:txBody>
          <a:bodyPr/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8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  <a:p>
            <a:pPr>
              <a:buNone/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5046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736457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65565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47763"/>
            <a:ext cx="7557504" cy="693864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3086471" y="1841627"/>
            <a:ext cx="6858036" cy="2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with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</a:t>
            </a:r>
            <a:r>
              <a:rPr lang="en-US" altLang="en-US" sz="1700" i="1" dirty="0">
                <a:solidFill>
                  <a:srgbClr val="000000"/>
                </a:solidFill>
              </a:rPr>
              <a:t> _total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>
                <a:solidFill>
                  <a:srgbClr val="000000"/>
                </a:solidFill>
              </a:rPr>
              <a:t>sum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7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74443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46594" cy="4721796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1323854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12713"/>
            <a:ext cx="8077200" cy="6096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45220"/>
            <a:ext cx="7420668" cy="3134173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967921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67450"/>
            <a:ext cx="8077200" cy="6096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3064"/>
            <a:ext cx="7634796" cy="5175250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endParaRPr lang="en-US" altLang="en-US" sz="800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652588" algn="l"/>
                <a:tab pos="263366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59249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7472"/>
            <a:ext cx="7875778" cy="814387"/>
          </a:xfrm>
        </p:spPr>
        <p:txBody>
          <a:bodyPr/>
          <a:lstStyle/>
          <a:p>
            <a:pPr>
              <a:tabLst>
                <a:tab pos="1370013" algn="l"/>
                <a:tab pos="3140075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Solution used in SQL: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370013" algn="l"/>
                <a:tab pos="3140075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050959" y="1692402"/>
            <a:ext cx="638565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700" dirty="0">
                <a:solidFill>
                  <a:srgbClr val="000000"/>
                </a:solidFill>
              </a:rPr>
              <a:t>&lt; (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 </a:t>
            </a:r>
            <a:r>
              <a:rPr kumimoji="1" lang="en-US" altLang="en-US" sz="1700" dirty="0">
                <a:solidFill>
                  <a:srgbClr val="000000"/>
                </a:solidFill>
              </a:rPr>
              <a:t>(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700" dirty="0">
                <a:solidFill>
                  <a:srgbClr val="000000"/>
                </a:solidFill>
              </a:rPr>
              <a:t>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83760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3963" y="277813"/>
            <a:ext cx="8077200" cy="4572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35412"/>
            <a:ext cx="7652552" cy="4587176"/>
          </a:xfrm>
        </p:spPr>
        <p:txBody>
          <a:bodyPr/>
          <a:lstStyle/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endParaRPr lang="en-US" altLang="en-US" dirty="0"/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dirty="0"/>
              <a:t>		insert into student(name, </a:t>
            </a:r>
            <a:r>
              <a:rPr lang="en-US" altLang="en-US" dirty="0" err="1"/>
              <a:t>dept_name</a:t>
            </a:r>
            <a:r>
              <a:rPr lang="en-US" altLang="en-US" dirty="0"/>
              <a:t>, id)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dirty="0"/>
              <a:t>			values(‘Green’, ‘Finance’, ‘3003’)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1000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0" y="246063"/>
            <a:ext cx="8058150" cy="4572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06488"/>
            <a:ext cx="7561407" cy="5074856"/>
          </a:xfrm>
        </p:spPr>
        <p:txBody>
          <a:bodyPr/>
          <a:lstStyle/>
          <a:p>
            <a:pPr>
              <a:tabLst>
                <a:tab pos="908050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908050" algn="l"/>
              </a:tabLst>
            </a:pPr>
            <a:r>
              <a:rPr lang="en-US" altLang="en-US" sz="800" i="1" dirty="0"/>
              <a:t> </a:t>
            </a:r>
          </a:p>
          <a:p>
            <a:pPr>
              <a:tabLst>
                <a:tab pos="90805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389781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EB1F53-B8B7-F542-B1FC-CD35B0E31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792" y="701029"/>
            <a:ext cx="6892573" cy="517280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0F2811-122A-D14E-9DD4-E27FDED48540}"/>
              </a:ext>
            </a:extLst>
          </p:cNvPr>
          <p:cNvSpPr txBox="1">
            <a:spLocks/>
          </p:cNvSpPr>
          <p:nvPr/>
        </p:nvSpPr>
        <p:spPr>
          <a:xfrm>
            <a:off x="7273633" y="584776"/>
            <a:ext cx="4530437" cy="284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File of consumer complaints about financial institutions.</a:t>
            </a:r>
          </a:p>
          <a:p>
            <a:r>
              <a:rPr lang="en-US" sz="1800" dirty="0"/>
              <a:t>Size:</a:t>
            </a:r>
          </a:p>
          <a:p>
            <a:pPr lvl="1"/>
            <a:r>
              <a:rPr lang="en-US" sz="1600" dirty="0"/>
              <a:t>1.1 GB.</a:t>
            </a:r>
          </a:p>
          <a:p>
            <a:pPr lvl="1"/>
            <a:r>
              <a:rPr lang="en-US" sz="1600" dirty="0"/>
              <a:t>1.7 million rows.</a:t>
            </a:r>
          </a:p>
          <a:p>
            <a:pPr lvl="1"/>
            <a:r>
              <a:rPr lang="en-US" sz="1600" dirty="0"/>
              <a:t>18 columns.</a:t>
            </a:r>
          </a:p>
          <a:p>
            <a:r>
              <a:rPr lang="en-US" sz="1800" dirty="0"/>
              <a:t>Opening this file in Excel or Google Sheets is not fun.</a:t>
            </a:r>
          </a:p>
          <a:p>
            <a:r>
              <a:rPr lang="en-US" sz="1800" dirty="0"/>
              <a:t>I loaded into a MySQL table.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2811-29FB-A044-8071-7C042BB13E61}"/>
              </a:ext>
            </a:extLst>
          </p:cNvPr>
          <p:cNvSpPr/>
          <p:nvPr/>
        </p:nvSpPr>
        <p:spPr>
          <a:xfrm>
            <a:off x="101792" y="5833354"/>
            <a:ext cx="784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catalog.data.gov</a:t>
            </a:r>
            <a:r>
              <a:rPr lang="en-US" dirty="0"/>
              <a:t>/dataset/consumer-complaint-database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51C6A0-553A-5B41-AC21-7CDB6DC90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844" y="3373005"/>
            <a:ext cx="4087897" cy="28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756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05345"/>
            <a:ext cx="7634796" cy="4876800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23368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23368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238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7" y="1100832"/>
            <a:ext cx="7634795" cy="3946657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5757164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350" y="80963"/>
            <a:ext cx="8077200" cy="6096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093790"/>
            <a:ext cx="7228909" cy="2576003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85952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7213"/>
            <a:ext cx="7656559" cy="4538916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15817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One Way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C96DA-FA31-5244-AD51-BD3326048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3" y="693789"/>
            <a:ext cx="8845318" cy="54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349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(Continued)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85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89372"/>
            <a:ext cx="7629925" cy="4138533"/>
          </a:xfrm>
        </p:spPr>
        <p:txBody>
          <a:bodyPr/>
          <a:lstStyle/>
          <a:p>
            <a:r>
              <a:rPr lang="en-US" altLang="en-US" dirty="0"/>
              <a:t>Consider a </a:t>
            </a:r>
            <a:r>
              <a:rPr lang="en-US" altLang="en-US" i="1" dirty="0"/>
              <a:t>section</a:t>
            </a:r>
            <a:r>
              <a:rPr lang="en-US" altLang="en-US" dirty="0"/>
              <a:t> entity, which is uniquely identified by a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semester, year</a:t>
            </a:r>
            <a:r>
              <a:rPr lang="en-US" altLang="en-US" dirty="0"/>
              <a:t>, and </a:t>
            </a:r>
            <a:r>
              <a:rPr lang="en-US" altLang="en-US" i="1" dirty="0" err="1"/>
              <a:t>sec_id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Clearly, section entities are related to course entities. Suppose we create a relationship set </a:t>
            </a:r>
            <a:r>
              <a:rPr lang="en-US" altLang="en-US" i="1" dirty="0" err="1"/>
              <a:t>sec_course</a:t>
            </a:r>
            <a:r>
              <a:rPr lang="en-US" altLang="en-US" dirty="0"/>
              <a:t> between entity sets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information in </a:t>
            </a:r>
            <a:r>
              <a:rPr lang="en-US" altLang="en-US" i="1" dirty="0" err="1"/>
              <a:t>sec_course</a:t>
            </a:r>
            <a:r>
              <a:rPr lang="en-US" altLang="en-US" dirty="0"/>
              <a:t> is redundant, since </a:t>
            </a:r>
            <a:r>
              <a:rPr lang="en-US" altLang="en-US" i="1" dirty="0"/>
              <a:t>section</a:t>
            </a:r>
            <a:r>
              <a:rPr lang="en-US" altLang="en-US" dirty="0"/>
              <a:t> already has an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which identifies the course with which the section is related. </a:t>
            </a:r>
          </a:p>
          <a:p>
            <a:r>
              <a:rPr lang="en-US" altLang="en-US" dirty="0"/>
              <a:t>One option to deal with this redundancy is to get rid of the relationship </a:t>
            </a:r>
            <a:r>
              <a:rPr lang="en-US" altLang="en-US" dirty="0" err="1"/>
              <a:t>s</a:t>
            </a:r>
            <a:r>
              <a:rPr lang="en-US" altLang="en-US" i="1" dirty="0" err="1"/>
              <a:t>ec_course</a:t>
            </a:r>
            <a:r>
              <a:rPr lang="en-US" altLang="en-US" dirty="0"/>
              <a:t>;  however, by doing so the relationship between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 </a:t>
            </a:r>
            <a:r>
              <a:rPr lang="en-US" altLang="en-US" dirty="0"/>
              <a:t>becomes implicit in an attribute, which is not desirable.</a:t>
            </a:r>
          </a:p>
        </p:txBody>
      </p:sp>
    </p:spTree>
    <p:extLst>
      <p:ext uri="{BB962C8B-B14F-4D97-AF65-F5344CB8AC3E}">
        <p14:creationId xmlns:p14="http://schemas.microsoft.com/office/powerpoint/2010/main" val="3117155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6443"/>
            <a:ext cx="7668514" cy="5042732"/>
          </a:xfrm>
        </p:spPr>
        <p:txBody>
          <a:bodyPr/>
          <a:lstStyle/>
          <a:p>
            <a:r>
              <a:rPr lang="en-US" altLang="en-US" dirty="0"/>
              <a:t>An alternative way to deal with this redundancy is to not store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in the </a:t>
            </a:r>
            <a:r>
              <a:rPr lang="en-US" altLang="en-US" i="1" dirty="0"/>
              <a:t>section</a:t>
            </a:r>
            <a:r>
              <a:rPr lang="en-US" altLang="en-US" dirty="0"/>
              <a:t> entity and to only store the remaining attributes </a:t>
            </a:r>
            <a:r>
              <a:rPr lang="en-US" altLang="en-US" i="1" dirty="0" err="1"/>
              <a:t>section_id</a:t>
            </a:r>
            <a:r>
              <a:rPr lang="en-US" altLang="en-US" dirty="0"/>
              <a:t>,  </a:t>
            </a:r>
            <a:r>
              <a:rPr lang="en-US" altLang="en-US" i="1" dirty="0"/>
              <a:t>year</a:t>
            </a:r>
            <a:r>
              <a:rPr lang="en-US" altLang="en-US" dirty="0"/>
              <a:t>, and </a:t>
            </a:r>
            <a:r>
              <a:rPr lang="en-US" altLang="en-US" i="1" dirty="0"/>
              <a:t>semester.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entity uniquely</a:t>
            </a:r>
          </a:p>
          <a:p>
            <a:r>
              <a:rPr lang="en-US" altLang="en-US" dirty="0"/>
              <a:t>To deal with this problem, we treat the relationship </a:t>
            </a:r>
            <a:r>
              <a:rPr lang="en-US" altLang="en-US" i="1" dirty="0" err="1"/>
              <a:t>sec_course</a:t>
            </a:r>
            <a:r>
              <a:rPr lang="en-US" altLang="en-US" dirty="0"/>
              <a:t>  as a special relationship that provides extra information, in this case, the </a:t>
            </a:r>
            <a:r>
              <a:rPr lang="en-US" altLang="en-US" i="1" dirty="0" err="1"/>
              <a:t>course_id</a:t>
            </a:r>
            <a:r>
              <a:rPr lang="en-US" altLang="en-US" dirty="0"/>
              <a:t>, required to identify </a:t>
            </a:r>
            <a:r>
              <a:rPr lang="en-US" altLang="en-US" i="1" dirty="0"/>
              <a:t>section</a:t>
            </a:r>
            <a:r>
              <a:rPr lang="en-US" altLang="en-US" dirty="0"/>
              <a:t>  entities uniquely.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/>
              <a:t>Instead of associating a primary key with a weak entity, we use the identifying entity, along with extra attributes called </a:t>
            </a:r>
            <a:r>
              <a:rPr lang="en-US" altLang="en-US" b="1" dirty="0">
                <a:solidFill>
                  <a:srgbClr val="002060"/>
                </a:solidFill>
              </a:rPr>
              <a:t>discriminator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to uniquely identify a weak entity.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8521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8416"/>
            <a:ext cx="7534402" cy="4630593"/>
          </a:xfrm>
        </p:spPr>
        <p:txBody>
          <a:bodyPr/>
          <a:lstStyle/>
          <a:p>
            <a:r>
              <a:rPr lang="en-US" altLang="en-US" dirty="0"/>
              <a:t>An entity set that is not a weak entity set is termed a </a:t>
            </a:r>
            <a:r>
              <a:rPr lang="en-US" altLang="en-US" b="1" dirty="0">
                <a:solidFill>
                  <a:srgbClr val="002060"/>
                </a:solidFill>
              </a:rPr>
              <a:t>strong entity set</a:t>
            </a:r>
            <a:r>
              <a:rPr lang="en-US" alt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altLang="en-US" dirty="0"/>
              <a:t>Every weak entity must be associated with an identifying entity; that is, the weak entity set is said to be </a:t>
            </a:r>
            <a:r>
              <a:rPr lang="en-US" altLang="en-US" b="1" dirty="0">
                <a:solidFill>
                  <a:srgbClr val="002060"/>
                </a:solidFill>
              </a:rPr>
              <a:t>existence dependent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on the identifying entity set. </a:t>
            </a:r>
          </a:p>
          <a:p>
            <a:r>
              <a:rPr lang="en-US" altLang="en-US" dirty="0"/>
              <a:t>The identifying entity set is said to </a:t>
            </a:r>
            <a:r>
              <a:rPr lang="en-US" altLang="en-US" b="1" dirty="0">
                <a:solidFill>
                  <a:srgbClr val="002060"/>
                </a:solidFill>
              </a:rPr>
              <a:t>own</a:t>
            </a:r>
            <a:r>
              <a:rPr lang="en-US" altLang="en-US" dirty="0"/>
              <a:t> the weak entity set that it identifies. </a:t>
            </a:r>
          </a:p>
          <a:p>
            <a:r>
              <a:rPr lang="en-US" altLang="en-US" dirty="0"/>
              <a:t>The relationship associating the weak entity set with the identifying entity set is called the </a:t>
            </a:r>
            <a:r>
              <a:rPr lang="en-US" altLang="en-US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relational schema we eventually create from the entity set </a:t>
            </a:r>
            <a:r>
              <a:rPr lang="en-US" altLang="en-US" i="1" dirty="0"/>
              <a:t>section</a:t>
            </a:r>
            <a:r>
              <a:rPr lang="en-US" altLang="en-US" dirty="0"/>
              <a:t> does have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for reasons that will become clear later, even though we have dropped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from the entity set </a:t>
            </a:r>
            <a:r>
              <a:rPr lang="en-US" altLang="en-US" i="1" dirty="0"/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29718782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2557"/>
            <a:ext cx="7411789" cy="2222436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20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4" y="3591736"/>
            <a:ext cx="5279394" cy="11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33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7E212-92F4-4743-B530-158A1B38C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4" y="1959726"/>
            <a:ext cx="11513270" cy="4288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4CC32-6C65-EE45-B079-23363655D3FC}"/>
              </a:ext>
            </a:extLst>
          </p:cNvPr>
          <p:cNvSpPr txBox="1"/>
          <p:nvPr/>
        </p:nvSpPr>
        <p:spPr>
          <a:xfrm>
            <a:off x="507037" y="655980"/>
            <a:ext cx="9925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what the data looks like.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play with the data using a web application</a:t>
            </a:r>
            <a:br>
              <a:rPr lang="en-US" sz="2400" dirty="0"/>
            </a:br>
            <a:r>
              <a:rPr lang="en-US" sz="2400" dirty="0"/>
              <a:t>https://</a:t>
            </a:r>
            <a:r>
              <a:rPr lang="en-US" sz="2400" dirty="0" err="1"/>
              <a:t>www.consumerfinance.gov</a:t>
            </a:r>
            <a:r>
              <a:rPr lang="en-US" sz="2400" dirty="0"/>
              <a:t>/data-research/consumer-complaints/</a:t>
            </a:r>
          </a:p>
        </p:txBody>
      </p:sp>
    </p:spTree>
    <p:extLst>
      <p:ext uri="{BB962C8B-B14F-4D97-AF65-F5344CB8AC3E}">
        <p14:creationId xmlns:p14="http://schemas.microsoft.com/office/powerpoint/2010/main" val="3957281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An Example – Classic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CC3F2-44E4-714A-BA93-E0857083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84758"/>
            <a:ext cx="8760279" cy="5488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71EAF3-6495-FF4F-BBE3-89B03D796B20}"/>
              </a:ext>
            </a:extLst>
          </p:cNvPr>
          <p:cNvSpPr/>
          <p:nvPr/>
        </p:nvSpPr>
        <p:spPr>
          <a:xfrm>
            <a:off x="5635584" y="885597"/>
            <a:ext cx="592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www.mysqltutorial.org</a:t>
            </a:r>
            <a:r>
              <a:rPr lang="en-US" dirty="0"/>
              <a:t>/</a:t>
            </a:r>
            <a:r>
              <a:rPr lang="en-US" dirty="0" err="1"/>
              <a:t>mysql</a:t>
            </a:r>
            <a:r>
              <a:rPr lang="en-US" dirty="0"/>
              <a:t>-sample-</a:t>
            </a:r>
            <a:r>
              <a:rPr lang="en-US" dirty="0" err="1"/>
              <a:t>database.aspx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711447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6F35CC2-6ED1-AF46-B183-B8ED73E5A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09824"/>
              </p:ext>
            </p:extLst>
          </p:nvPr>
        </p:nvGraphicFramePr>
        <p:xfrm>
          <a:off x="1849120" y="231648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923683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8711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0020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6523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ProductID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27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95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7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7768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11A2D2A-6166-A442-8F70-4792D4AA2B20}"/>
              </a:ext>
            </a:extLst>
          </p:cNvPr>
          <p:cNvSpPr/>
          <p:nvPr/>
        </p:nvSpPr>
        <p:spPr>
          <a:xfrm>
            <a:off x="1849120" y="923544"/>
            <a:ext cx="8127999" cy="130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Customer ID: 201</a:t>
            </a:r>
          </a:p>
          <a:p>
            <a:r>
              <a:rPr lang="en-US" dirty="0" err="1"/>
              <a:t>OrderNo</a:t>
            </a:r>
            <a:r>
              <a:rPr lang="en-US" dirty="0"/>
              <a:t>: 31</a:t>
            </a:r>
          </a:p>
          <a:p>
            <a:r>
              <a:rPr lang="en-US" dirty="0"/>
              <a:t>OrderedDate:504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FA697E-BFFB-C04B-89B0-20403DA55087}"/>
              </a:ext>
            </a:extLst>
          </p:cNvPr>
          <p:cNvSpPr/>
          <p:nvPr/>
        </p:nvSpPr>
        <p:spPr>
          <a:xfrm>
            <a:off x="2322576" y="4846320"/>
            <a:ext cx="135331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BF506-0751-6C41-9D17-1343CD08A008}"/>
              </a:ext>
            </a:extLst>
          </p:cNvPr>
          <p:cNvSpPr/>
          <p:nvPr/>
        </p:nvSpPr>
        <p:spPr>
          <a:xfrm>
            <a:off x="5419344" y="4846320"/>
            <a:ext cx="135331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LineItems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B0E2C-03F5-F04E-8603-0D5DC6F43039}"/>
              </a:ext>
            </a:extLst>
          </p:cNvPr>
          <p:cNvSpPr/>
          <p:nvPr/>
        </p:nvSpPr>
        <p:spPr>
          <a:xfrm>
            <a:off x="1783080" y="2316480"/>
            <a:ext cx="8194039" cy="1483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647056-A646-524E-95C5-430D349725BE}"/>
              </a:ext>
            </a:extLst>
          </p:cNvPr>
          <p:cNvCxnSpPr>
            <a:endCxn id="5" idx="0"/>
          </p:cNvCxnSpPr>
          <p:nvPr/>
        </p:nvCxnSpPr>
        <p:spPr>
          <a:xfrm>
            <a:off x="5870448" y="3877056"/>
            <a:ext cx="225552" cy="969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526718-4634-A342-9625-D820279E1FD2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675888" y="5303520"/>
            <a:ext cx="17434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4251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i="1" dirty="0">
                <a:solidFill>
                  <a:schemeClr val="bg1"/>
                </a:solidFill>
              </a:rPr>
              <a:t>Let’s Do Some Worked Examples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92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17952144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5146"/>
            <a:ext cx="7594415" cy="3313975"/>
          </a:xfrm>
        </p:spPr>
        <p:txBody>
          <a:bodyPr/>
          <a:lstStyle/>
          <a:p>
            <a:r>
              <a:rPr lang="en-US" altLang="en-US" dirty="0"/>
              <a:t>Suppose we have entity sets: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i="1" dirty="0">
                <a:ea typeface="ＭＳ Ｐゴシック" panose="020B0600070205080204" pitchFamily="34" charset="-128"/>
              </a:rPr>
              <a:t>ID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name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department, </a:t>
            </a:r>
            <a:r>
              <a:rPr lang="en-US" altLang="en-US" dirty="0">
                <a:ea typeface="ＭＳ Ｐゴシック" panose="020B0600070205080204" pitchFamily="34" charset="-128"/>
              </a:rPr>
              <a:t>with attributes: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dirty="0"/>
              <a:t>We model the fact that each instructor has an associated department</a:t>
            </a:r>
            <a:r>
              <a:rPr lang="en-US" altLang="en-US" i="1" dirty="0"/>
              <a:t> </a:t>
            </a:r>
            <a:r>
              <a:rPr lang="en-US" altLang="en-US" dirty="0"/>
              <a:t>using a relationship set </a:t>
            </a:r>
            <a:r>
              <a:rPr lang="en-US" altLang="en-US" i="1" dirty="0" err="1"/>
              <a:t>inst_dept</a:t>
            </a:r>
            <a:endParaRPr lang="en-US" altLang="en-US" i="1" dirty="0"/>
          </a:p>
          <a:p>
            <a:r>
              <a:rPr lang="en-US" altLang="en-US" dirty="0"/>
              <a:t>The attribute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in </a:t>
            </a:r>
            <a:r>
              <a:rPr lang="en-US" altLang="en-US" i="1" dirty="0"/>
              <a:t>instructor</a:t>
            </a:r>
            <a:r>
              <a:rPr lang="en-US" altLang="en-US" dirty="0"/>
              <a:t> replicates information present in the relationship and is therefore  redundant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needs to be removed.</a:t>
            </a:r>
          </a:p>
          <a:p>
            <a:r>
              <a:rPr lang="en-US" altLang="en-US" dirty="0"/>
              <a:t>BUT: when converting back to tables, in some cases the attribute gets reintroduced, as we will see later.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814" y="4446460"/>
            <a:ext cx="4014980" cy="1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58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An Example – Redundant Attributes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28698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Let’s see an example.</a:t>
            </a:r>
          </a:p>
        </p:txBody>
      </p:sp>
    </p:spTree>
    <p:extLst>
      <p:ext uri="{BB962C8B-B14F-4D97-AF65-F5344CB8AC3E}">
        <p14:creationId xmlns:p14="http://schemas.microsoft.com/office/powerpoint/2010/main" val="1306241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What is an Example?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E5DF45-B2AE-9E49-A20D-0392F5F0052A}"/>
              </a:ext>
            </a:extLst>
          </p:cNvPr>
          <p:cNvSpPr txBox="1">
            <a:spLocks/>
          </p:cNvSpPr>
          <p:nvPr/>
        </p:nvSpPr>
        <p:spPr>
          <a:xfrm>
            <a:off x="304800" y="674640"/>
            <a:ext cx="11104418" cy="55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Consider the Grades table/relation: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Uni identifies student.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lastname</a:t>
            </a:r>
            <a:r>
              <a:rPr lang="en-US" sz="2200" dirty="0"/>
              <a:t>, </a:t>
            </a:r>
            <a:r>
              <a:rPr lang="en-US" sz="2200" dirty="0" err="1"/>
              <a:t>firstname</a:t>
            </a:r>
            <a:r>
              <a:rPr lang="en-US" sz="2200" dirty="0"/>
              <a:t>, email have obvious meaning.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call_no</a:t>
            </a:r>
            <a:r>
              <a:rPr lang="en-US" sz="2200" dirty="0"/>
              <a:t>, </a:t>
            </a:r>
            <a:r>
              <a:rPr lang="en-US" sz="2200" dirty="0" err="1"/>
              <a:t>course_no</a:t>
            </a:r>
            <a:r>
              <a:rPr lang="en-US" sz="2200" dirty="0"/>
              <a:t>, </a:t>
            </a:r>
            <a:r>
              <a:rPr lang="en-US" sz="2200" dirty="0" err="1"/>
              <a:t>section_no</a:t>
            </a:r>
            <a:r>
              <a:rPr lang="en-US" sz="2200" dirty="0"/>
              <a:t>, semester, </a:t>
            </a:r>
            <a:r>
              <a:rPr lang="en-US" sz="2200" dirty="0" err="1"/>
              <a:t>section_year</a:t>
            </a:r>
            <a:r>
              <a:rPr lang="en-US" sz="2200" dirty="0"/>
              <a:t>, grade</a:t>
            </a:r>
            <a:br>
              <a:rPr lang="en-US" sz="2200" dirty="0"/>
            </a:br>
            <a:r>
              <a:rPr lang="en-US" sz="2200" dirty="0"/>
              <a:t>have the obvious meanings relative to Columbia course info.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Let’s focus on </a:t>
            </a:r>
            <a:r>
              <a:rPr lang="en-US" sz="2600" i="1" dirty="0"/>
              <a:t>redundant information</a:t>
            </a:r>
            <a:r>
              <a:rPr lang="en-US" sz="2600" dirty="0"/>
              <a:t> problems: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Inside the table: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uni</a:t>
            </a:r>
            <a:r>
              <a:rPr lang="en-US" sz="1800" dirty="0"/>
              <a:t>, </a:t>
            </a:r>
            <a:r>
              <a:rPr lang="en-US" sz="1800" dirty="0" err="1"/>
              <a:t>lastname</a:t>
            </a:r>
            <a:r>
              <a:rPr lang="en-US" sz="1800" dirty="0"/>
              <a:t>, </a:t>
            </a:r>
            <a:r>
              <a:rPr lang="en-US" sz="1800" dirty="0" err="1"/>
              <a:t>firstname</a:t>
            </a:r>
            <a:r>
              <a:rPr lang="en-US" sz="1800" dirty="0"/>
              <a:t>, email)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call_no</a:t>
            </a:r>
            <a:r>
              <a:rPr lang="en-US" sz="1800" dirty="0"/>
              <a:t>, </a:t>
            </a:r>
            <a:r>
              <a:rPr lang="en-US" sz="1800" dirty="0" err="1"/>
              <a:t>course_no</a:t>
            </a:r>
            <a:r>
              <a:rPr lang="en-US" sz="1800" dirty="0"/>
              <a:t>, </a:t>
            </a:r>
            <a:r>
              <a:rPr lang="en-US" sz="1800" dirty="0" err="1"/>
              <a:t>section_no</a:t>
            </a:r>
            <a:r>
              <a:rPr lang="en-US" sz="1800" dirty="0"/>
              <a:t>, </a:t>
            </a:r>
            <a:r>
              <a:rPr lang="en-US" sz="1800" dirty="0" err="1"/>
              <a:t>section_year</a:t>
            </a:r>
            <a:r>
              <a:rPr lang="en-US" sz="1800" dirty="0"/>
              <a:t>, semester)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Between tables: Presumable there are other tables with information on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descriptions and sections.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enrollments.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Additional student information.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This is easier if we make some data and show how we can “break it.”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B15B8-4F33-CC47-AD65-B7669A7DD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424" y="674640"/>
            <a:ext cx="3172304" cy="34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26092</TotalTime>
  <Words>7338</Words>
  <Application>Microsoft Macintosh PowerPoint</Application>
  <PresentationFormat>Widescreen</PresentationFormat>
  <Paragraphs>803</Paragraphs>
  <Slides>96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96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4_db-5-grey</vt:lpstr>
      <vt:lpstr>3_db-5-grey</vt:lpstr>
      <vt:lpstr>5_db-5-grey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Algebra</vt:lpstr>
      <vt:lpstr>Composition of Relational Operations</vt:lpstr>
      <vt:lpstr>Cartesian-Product Operation</vt:lpstr>
      <vt:lpstr>The  instructor  X  teaches  table</vt:lpstr>
      <vt:lpstr>Join Operation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The Assignment  Operation </vt:lpstr>
      <vt:lpstr>The Rename Operation </vt:lpstr>
      <vt:lpstr>Equivalent Queries</vt:lpstr>
      <vt:lpstr>Equivalent Queries</vt:lpstr>
      <vt:lpstr>PowerPoint Presentation</vt:lpstr>
      <vt:lpstr>PowerPoint Presentation</vt:lpstr>
      <vt:lpstr>PowerPoint Presentation</vt:lpstr>
      <vt:lpstr>PowerPoint Presentation</vt:lpstr>
      <vt:lpstr>Data Definition Language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Rename Operation</vt:lpstr>
      <vt:lpstr>Joined Relations</vt:lpstr>
      <vt:lpstr>Natural Join in SQL</vt:lpstr>
      <vt:lpstr>PowerPoint Presentation</vt:lpstr>
      <vt:lpstr>Natural Join in SQL (Cont.)</vt:lpstr>
      <vt:lpstr>Student Relation</vt:lpstr>
      <vt:lpstr>Takes Relation</vt:lpstr>
      <vt:lpstr>student natural join takes</vt:lpstr>
      <vt:lpstr>Dangerous in Natural Join JOINS ARE DANGEROUS!!!!!</vt:lpstr>
      <vt:lpstr>Natural Join with Using Clause</vt:lpstr>
      <vt:lpstr>Join Condition</vt:lpstr>
      <vt:lpstr>Join Condition (Cont.)</vt:lpstr>
      <vt:lpstr>Aggregate Functions – Group By</vt:lpstr>
      <vt:lpstr>Aggregation (Cont.)</vt:lpstr>
      <vt:lpstr>Aggregate Functions – Having Clause</vt:lpstr>
      <vt:lpstr>Nested Subqueries</vt:lpstr>
      <vt:lpstr>Self Join Example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Frmm Clause</vt:lpstr>
      <vt:lpstr>With Clause</vt:lpstr>
      <vt:lpstr>Complex Queries using With Clause</vt:lpstr>
      <vt:lpstr>Scalar Subquery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PowerPoint Presentation</vt:lpstr>
      <vt:lpstr>PowerPoint Presentation</vt:lpstr>
      <vt:lpstr>Weak Entity Sets</vt:lpstr>
      <vt:lpstr>Weak Entity Sets (Cont.)</vt:lpstr>
      <vt:lpstr>Weak Entity Sets (Cont.)</vt:lpstr>
      <vt:lpstr>Expressing Weak Entity Sets</vt:lpstr>
      <vt:lpstr>PowerPoint Presentation</vt:lpstr>
      <vt:lpstr>PowerPoint Presentation</vt:lpstr>
      <vt:lpstr>PowerPoint Presentation</vt:lpstr>
      <vt:lpstr>Redundant Attributes</vt:lpstr>
      <vt:lpstr>PowerPoint Presentation</vt:lpstr>
      <vt:lpstr>Design Alternatives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62</cp:revision>
  <cp:lastPrinted>2019-12-22T11:43:29Z</cp:lastPrinted>
  <dcterms:created xsi:type="dcterms:W3CDTF">2019-12-10T14:25:24Z</dcterms:created>
  <dcterms:modified xsi:type="dcterms:W3CDTF">2020-10-05T14:32:38Z</dcterms:modified>
</cp:coreProperties>
</file>